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5510" autoAdjust="0"/>
  </p:normalViewPr>
  <p:slideViewPr>
    <p:cSldViewPr snapToGrid="0">
      <p:cViewPr varScale="1">
        <p:scale>
          <a:sx n="67" d="100"/>
          <a:sy n="67" d="100"/>
        </p:scale>
        <p:origin x="78" y="6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743640-908A-48BC-809D-B4EF467B3ABD}" type="datetimeFigureOut">
              <a:rPr lang="sv-SE" smtClean="0"/>
              <a:t>2024-06-30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1C1883-584E-4A4F-B81D-FF6A2B58C43E}" type="slidenum">
              <a:rPr lang="sv-SE" smtClean="0"/>
              <a:t>‹#›</a:t>
            </a:fld>
            <a:endParaRPr lang="sv-SE"/>
          </a:p>
        </p:txBody>
      </p:sp>
    </p:spTree>
    <p:extLst>
      <p:ext uri="{BB962C8B-B14F-4D97-AF65-F5344CB8AC3E}">
        <p14:creationId xmlns:p14="http://schemas.microsoft.com/office/powerpoint/2010/main" val="23603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Porto är resor och bankavgifter</a:t>
            </a:r>
            <a:endParaRPr lang="sv-SE" baseline="0" dirty="0"/>
          </a:p>
          <a:p>
            <a:r>
              <a:rPr lang="sv-SE" baseline="0" dirty="0"/>
              <a:t>Utfall innehåller inte tankrengöring, den kommer i år</a:t>
            </a:r>
          </a:p>
        </p:txBody>
      </p:sp>
      <p:sp>
        <p:nvSpPr>
          <p:cNvPr id="4" name="Platshållare för bildnummer 3"/>
          <p:cNvSpPr>
            <a:spLocks noGrp="1"/>
          </p:cNvSpPr>
          <p:nvPr>
            <p:ph type="sldNum" sz="quarter" idx="10"/>
          </p:nvPr>
        </p:nvSpPr>
        <p:spPr/>
        <p:txBody>
          <a:bodyPr/>
          <a:lstStyle/>
          <a:p>
            <a:fld id="{C41C1883-584E-4A4F-B81D-FF6A2B58C43E}" type="slidenum">
              <a:rPr lang="sv-SE" smtClean="0"/>
              <a:t>2</a:t>
            </a:fld>
            <a:endParaRPr lang="sv-SE"/>
          </a:p>
        </p:txBody>
      </p:sp>
    </p:spTree>
    <p:extLst>
      <p:ext uri="{BB962C8B-B14F-4D97-AF65-F5344CB8AC3E}">
        <p14:creationId xmlns:p14="http://schemas.microsoft.com/office/powerpoint/2010/main" val="124493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a:p>
            <a:pPr marL="0" indent="0">
              <a:buFont typeface="Arial" panose="020B0604020202020204" pitchFamily="34" charset="0"/>
              <a:buNone/>
            </a:pPr>
            <a:endParaRPr lang="sv-SE" dirty="0"/>
          </a:p>
        </p:txBody>
      </p:sp>
      <p:sp>
        <p:nvSpPr>
          <p:cNvPr id="4" name="Platshållare för bildnummer 3"/>
          <p:cNvSpPr>
            <a:spLocks noGrp="1"/>
          </p:cNvSpPr>
          <p:nvPr>
            <p:ph type="sldNum" sz="quarter" idx="10"/>
          </p:nvPr>
        </p:nvSpPr>
        <p:spPr/>
        <p:txBody>
          <a:bodyPr/>
          <a:lstStyle/>
          <a:p>
            <a:fld id="{C41C1883-584E-4A4F-B81D-FF6A2B58C43E}" type="slidenum">
              <a:rPr lang="sv-SE" smtClean="0"/>
              <a:t>3</a:t>
            </a:fld>
            <a:endParaRPr lang="sv-SE"/>
          </a:p>
        </p:txBody>
      </p:sp>
    </p:spTree>
    <p:extLst>
      <p:ext uri="{BB962C8B-B14F-4D97-AF65-F5344CB8AC3E}">
        <p14:creationId xmlns:p14="http://schemas.microsoft.com/office/powerpoint/2010/main" val="1873103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Bibehållen avgift, en medlem betalade dubbelt under 2022  och slapp avgift 2023 och en annan betalade 300 extra som de fått tillbaks under 2023. Skillnaden för år 2023 blir ändå bara 300 kr pga. en sen inbetalning för 2022 på 2000 kronor som alltså landar på 2023 års utfall. </a:t>
            </a:r>
          </a:p>
        </p:txBody>
      </p:sp>
      <p:sp>
        <p:nvSpPr>
          <p:cNvPr id="4" name="Platshållare för bildnummer 3"/>
          <p:cNvSpPr>
            <a:spLocks noGrp="1"/>
          </p:cNvSpPr>
          <p:nvPr>
            <p:ph type="sldNum" sz="quarter" idx="10"/>
          </p:nvPr>
        </p:nvSpPr>
        <p:spPr/>
        <p:txBody>
          <a:bodyPr/>
          <a:lstStyle/>
          <a:p>
            <a:fld id="{C41C1883-584E-4A4F-B81D-FF6A2B58C43E}" type="slidenum">
              <a:rPr lang="sv-SE" smtClean="0"/>
              <a:t>4</a:t>
            </a:fld>
            <a:endParaRPr lang="sv-SE"/>
          </a:p>
        </p:txBody>
      </p:sp>
    </p:spTree>
    <p:extLst>
      <p:ext uri="{BB962C8B-B14F-4D97-AF65-F5344CB8AC3E}">
        <p14:creationId xmlns:p14="http://schemas.microsoft.com/office/powerpoint/2010/main" val="2898449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59BC7A29-981E-4DC6-A0C8-A6995CFE70A7}" type="datetimeFigureOut">
              <a:rPr lang="sv-SE" smtClean="0"/>
              <a:t>2024-06-30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54588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9BC7A29-981E-4DC6-A0C8-A6995CFE70A7}" type="datetimeFigureOut">
              <a:rPr lang="sv-SE" smtClean="0"/>
              <a:t>2024-06-30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3684919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9BC7A29-981E-4DC6-A0C8-A6995CFE70A7}" type="datetimeFigureOut">
              <a:rPr lang="sv-SE" smtClean="0"/>
              <a:t>2024-06-30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78017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9BC7A29-981E-4DC6-A0C8-A6995CFE70A7}" type="datetimeFigureOut">
              <a:rPr lang="sv-SE" smtClean="0"/>
              <a:t>2024-06-30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3823847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59BC7A29-981E-4DC6-A0C8-A6995CFE70A7}" type="datetimeFigureOut">
              <a:rPr lang="sv-SE" smtClean="0"/>
              <a:t>2024-06-30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4080550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59BC7A29-981E-4DC6-A0C8-A6995CFE70A7}" type="datetimeFigureOut">
              <a:rPr lang="sv-SE" smtClean="0"/>
              <a:t>2024-06-30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869523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59BC7A29-981E-4DC6-A0C8-A6995CFE70A7}" type="datetimeFigureOut">
              <a:rPr lang="sv-SE" smtClean="0"/>
              <a:t>2024-06-30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280776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59BC7A29-981E-4DC6-A0C8-A6995CFE70A7}" type="datetimeFigureOut">
              <a:rPr lang="sv-SE" smtClean="0"/>
              <a:t>2024-06-30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3737521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9BC7A29-981E-4DC6-A0C8-A6995CFE70A7}" type="datetimeFigureOut">
              <a:rPr lang="sv-SE" smtClean="0"/>
              <a:t>2024-06-30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390089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9BC7A29-981E-4DC6-A0C8-A6995CFE70A7}" type="datetimeFigureOut">
              <a:rPr lang="sv-SE" smtClean="0"/>
              <a:t>2024-06-30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2346779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59BC7A29-981E-4DC6-A0C8-A6995CFE70A7}" type="datetimeFigureOut">
              <a:rPr lang="sv-SE" smtClean="0"/>
              <a:t>2024-06-30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1C2FBC0-DBFF-4F13-828F-1A1F64EDF1F9}" type="slidenum">
              <a:rPr lang="sv-SE" smtClean="0"/>
              <a:t>‹#›</a:t>
            </a:fld>
            <a:endParaRPr lang="sv-SE"/>
          </a:p>
        </p:txBody>
      </p:sp>
    </p:spTree>
    <p:extLst>
      <p:ext uri="{BB962C8B-B14F-4D97-AF65-F5344CB8AC3E}">
        <p14:creationId xmlns:p14="http://schemas.microsoft.com/office/powerpoint/2010/main" val="225811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BC7A29-981E-4DC6-A0C8-A6995CFE70A7}" type="datetimeFigureOut">
              <a:rPr lang="sv-SE" smtClean="0"/>
              <a:t>2024-06-30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2FBC0-DBFF-4F13-828F-1A1F64EDF1F9}" type="slidenum">
              <a:rPr lang="sv-SE" smtClean="0"/>
              <a:t>‹#›</a:t>
            </a:fld>
            <a:endParaRPr lang="sv-SE"/>
          </a:p>
        </p:txBody>
      </p:sp>
    </p:spTree>
    <p:extLst>
      <p:ext uri="{BB962C8B-B14F-4D97-AF65-F5344CB8AC3E}">
        <p14:creationId xmlns:p14="http://schemas.microsoft.com/office/powerpoint/2010/main" val="374580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636295" y="447441"/>
            <a:ext cx="9031705" cy="6038194"/>
          </a:xfrm>
          <a:prstGeom prst="rect">
            <a:avLst/>
          </a:prstGeom>
        </p:spPr>
      </p:pic>
      <p:sp>
        <p:nvSpPr>
          <p:cNvPr id="2" name="Rubrik 1"/>
          <p:cNvSpPr>
            <a:spLocks noGrp="1"/>
          </p:cNvSpPr>
          <p:nvPr>
            <p:ph type="ctrTitle"/>
          </p:nvPr>
        </p:nvSpPr>
        <p:spPr/>
        <p:txBody>
          <a:bodyPr/>
          <a:lstStyle/>
          <a:p>
            <a:r>
              <a:rPr lang="sv-SE" dirty="0">
                <a:solidFill>
                  <a:schemeClr val="bg1"/>
                </a:solidFill>
              </a:rPr>
              <a:t>Ekonomi</a:t>
            </a:r>
          </a:p>
        </p:txBody>
      </p:sp>
      <p:sp>
        <p:nvSpPr>
          <p:cNvPr id="3" name="Underrubrik 2"/>
          <p:cNvSpPr>
            <a:spLocks noGrp="1"/>
          </p:cNvSpPr>
          <p:nvPr>
            <p:ph type="subTitle" idx="1"/>
          </p:nvPr>
        </p:nvSpPr>
        <p:spPr/>
        <p:txBody>
          <a:bodyPr/>
          <a:lstStyle/>
          <a:p>
            <a:r>
              <a:rPr lang="sv-SE" dirty="0">
                <a:solidFill>
                  <a:schemeClr val="bg1"/>
                </a:solidFill>
              </a:rPr>
              <a:t>Mogata-Husby Samfällighetsförening - Vatten</a:t>
            </a:r>
          </a:p>
        </p:txBody>
      </p:sp>
    </p:spTree>
    <p:extLst>
      <p:ext uri="{BB962C8B-B14F-4D97-AF65-F5344CB8AC3E}">
        <p14:creationId xmlns:p14="http://schemas.microsoft.com/office/powerpoint/2010/main" val="3462922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Resultat verksamhetsåret 2023</a:t>
            </a:r>
          </a:p>
        </p:txBody>
      </p:sp>
      <p:sp>
        <p:nvSpPr>
          <p:cNvPr id="12" name="textruta 11"/>
          <p:cNvSpPr txBox="1"/>
          <p:nvPr/>
        </p:nvSpPr>
        <p:spPr>
          <a:xfrm>
            <a:off x="7188058" y="3510013"/>
            <a:ext cx="4263305" cy="369332"/>
          </a:xfrm>
          <a:prstGeom prst="rect">
            <a:avLst/>
          </a:prstGeom>
          <a:noFill/>
        </p:spPr>
        <p:txBody>
          <a:bodyPr wrap="square" rtlCol="0">
            <a:spAutoFit/>
          </a:bodyPr>
          <a:lstStyle/>
          <a:p>
            <a:r>
              <a:rPr lang="sv-SE" b="1" dirty="0"/>
              <a:t>Största kostnadsposterna underhåll (cirka)</a:t>
            </a:r>
          </a:p>
        </p:txBody>
      </p:sp>
      <p:sp>
        <p:nvSpPr>
          <p:cNvPr id="15" name="textruta 14"/>
          <p:cNvSpPr txBox="1"/>
          <p:nvPr/>
        </p:nvSpPr>
        <p:spPr>
          <a:xfrm>
            <a:off x="7759580" y="3970785"/>
            <a:ext cx="3873620" cy="646331"/>
          </a:xfrm>
          <a:prstGeom prst="rect">
            <a:avLst/>
          </a:prstGeom>
          <a:noFill/>
        </p:spPr>
        <p:txBody>
          <a:bodyPr wrap="square" rtlCol="0">
            <a:spAutoFit/>
          </a:bodyPr>
          <a:lstStyle/>
          <a:p>
            <a:pPr marL="285750" indent="-285750">
              <a:buFont typeface="Arial" panose="020B0604020202020204" pitchFamily="34" charset="0"/>
              <a:buChar char="•"/>
            </a:pPr>
            <a:r>
              <a:rPr lang="sv-SE" dirty="0"/>
              <a:t>18 000 kr hydropress</a:t>
            </a:r>
          </a:p>
          <a:p>
            <a:pPr marL="285750" indent="-285750">
              <a:buFont typeface="Arial" panose="020B0604020202020204" pitchFamily="34" charset="0"/>
              <a:buChar char="•"/>
            </a:pPr>
            <a:r>
              <a:rPr lang="sv-SE" dirty="0"/>
              <a:t>4 300 kr vattenprov</a:t>
            </a:r>
          </a:p>
        </p:txBody>
      </p:sp>
      <p:pic>
        <p:nvPicPr>
          <p:cNvPr id="6" name="Bildobjekt 5"/>
          <p:cNvPicPr>
            <a:picLocks noChangeAspect="1"/>
          </p:cNvPicPr>
          <p:nvPr/>
        </p:nvPicPr>
        <p:blipFill>
          <a:blip r:embed="rId3"/>
          <a:stretch>
            <a:fillRect/>
          </a:stretch>
        </p:blipFill>
        <p:spPr>
          <a:xfrm>
            <a:off x="880187" y="1513009"/>
            <a:ext cx="4681914" cy="4665600"/>
          </a:xfrm>
          <a:prstGeom prst="rect">
            <a:avLst/>
          </a:prstGeom>
        </p:spPr>
      </p:pic>
      <p:pic>
        <p:nvPicPr>
          <p:cNvPr id="7" name="Bildobjekt 6"/>
          <p:cNvPicPr>
            <a:picLocks noChangeAspect="1"/>
          </p:cNvPicPr>
          <p:nvPr/>
        </p:nvPicPr>
        <p:blipFill>
          <a:blip r:embed="rId4"/>
          <a:stretch>
            <a:fillRect/>
          </a:stretch>
        </p:blipFill>
        <p:spPr>
          <a:xfrm>
            <a:off x="5625103" y="1513010"/>
            <a:ext cx="1295314" cy="1326906"/>
          </a:xfrm>
          <a:prstGeom prst="rect">
            <a:avLst/>
          </a:prstGeom>
        </p:spPr>
      </p:pic>
      <p:pic>
        <p:nvPicPr>
          <p:cNvPr id="8" name="Bildobjekt 7"/>
          <p:cNvPicPr>
            <a:picLocks noChangeAspect="1"/>
          </p:cNvPicPr>
          <p:nvPr/>
        </p:nvPicPr>
        <p:blipFill>
          <a:blip r:embed="rId5"/>
          <a:stretch>
            <a:fillRect/>
          </a:stretch>
        </p:blipFill>
        <p:spPr>
          <a:xfrm>
            <a:off x="5625103" y="3192153"/>
            <a:ext cx="1330920" cy="2986456"/>
          </a:xfrm>
          <a:prstGeom prst="rect">
            <a:avLst/>
          </a:prstGeom>
        </p:spPr>
      </p:pic>
      <p:sp>
        <p:nvSpPr>
          <p:cNvPr id="3" name="TextBox 2">
            <a:extLst>
              <a:ext uri="{FF2B5EF4-FFF2-40B4-BE49-F238E27FC236}">
                <a16:creationId xmlns:a16="http://schemas.microsoft.com/office/drawing/2014/main" id="{B192A653-5FCE-43D1-9A19-A3AA2F69E401}"/>
              </a:ext>
            </a:extLst>
          </p:cNvPr>
          <p:cNvSpPr txBox="1"/>
          <p:nvPr/>
        </p:nvSpPr>
        <p:spPr>
          <a:xfrm>
            <a:off x="10544179" y="7925"/>
            <a:ext cx="1656736" cy="369332"/>
          </a:xfrm>
          <a:prstGeom prst="rect">
            <a:avLst/>
          </a:prstGeom>
          <a:noFill/>
        </p:spPr>
        <p:txBody>
          <a:bodyPr wrap="none" rtlCol="0">
            <a:spAutoFit/>
          </a:bodyPr>
          <a:lstStyle/>
          <a:p>
            <a:r>
              <a:rPr lang="sv-SE" dirty="0"/>
              <a:t>Bilaga 2 sid 1(2)</a:t>
            </a:r>
          </a:p>
        </p:txBody>
      </p:sp>
    </p:spTree>
    <p:extLst>
      <p:ext uri="{BB962C8B-B14F-4D97-AF65-F5344CB8AC3E}">
        <p14:creationId xmlns:p14="http://schemas.microsoft.com/office/powerpoint/2010/main" val="2300800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Resultat verksamhetsåret 2023</a:t>
            </a:r>
          </a:p>
        </p:txBody>
      </p:sp>
      <p:sp>
        <p:nvSpPr>
          <p:cNvPr id="6" name="textruta 5"/>
          <p:cNvSpPr txBox="1"/>
          <p:nvPr/>
        </p:nvSpPr>
        <p:spPr>
          <a:xfrm>
            <a:off x="8128723" y="2674462"/>
            <a:ext cx="3495230" cy="1938992"/>
          </a:xfrm>
          <a:prstGeom prst="rect">
            <a:avLst/>
          </a:prstGeom>
          <a:noFill/>
        </p:spPr>
        <p:txBody>
          <a:bodyPr wrap="square" rtlCol="0">
            <a:spAutoFit/>
          </a:bodyPr>
          <a:lstStyle/>
          <a:p>
            <a:r>
              <a:rPr lang="sv-SE" sz="2400" b="1" dirty="0"/>
              <a:t>Kassan 12/6 är 67 tkr</a:t>
            </a:r>
          </a:p>
          <a:p>
            <a:endParaRPr lang="sv-SE" sz="2400" b="1" dirty="0"/>
          </a:p>
          <a:p>
            <a:endParaRPr lang="sv-SE" dirty="0"/>
          </a:p>
          <a:p>
            <a:pPr marL="285750" indent="-285750">
              <a:buFont typeface="Arial" panose="020B0604020202020204" pitchFamily="34" charset="0"/>
              <a:buChar char="•"/>
            </a:pPr>
            <a:endParaRPr lang="sv-SE" dirty="0"/>
          </a:p>
          <a:p>
            <a:r>
              <a:rPr lang="sv-SE" dirty="0"/>
              <a:t> </a:t>
            </a:r>
          </a:p>
          <a:p>
            <a:endParaRPr lang="sv-SE" dirty="0"/>
          </a:p>
        </p:txBody>
      </p:sp>
      <p:pic>
        <p:nvPicPr>
          <p:cNvPr id="3" name="Bildobjekt 2"/>
          <p:cNvPicPr>
            <a:picLocks noChangeAspect="1"/>
          </p:cNvPicPr>
          <p:nvPr/>
        </p:nvPicPr>
        <p:blipFill>
          <a:blip r:embed="rId3"/>
          <a:stretch>
            <a:fillRect/>
          </a:stretch>
        </p:blipFill>
        <p:spPr>
          <a:xfrm>
            <a:off x="760229" y="2674462"/>
            <a:ext cx="7197580" cy="1647402"/>
          </a:xfrm>
          <a:prstGeom prst="rect">
            <a:avLst/>
          </a:prstGeom>
        </p:spPr>
      </p:pic>
      <p:sp>
        <p:nvSpPr>
          <p:cNvPr id="5" name="TextBox 4">
            <a:extLst>
              <a:ext uri="{FF2B5EF4-FFF2-40B4-BE49-F238E27FC236}">
                <a16:creationId xmlns:a16="http://schemas.microsoft.com/office/drawing/2014/main" id="{ECF63B74-2F33-408E-8E90-E171E4325A47}"/>
              </a:ext>
            </a:extLst>
          </p:cNvPr>
          <p:cNvSpPr txBox="1"/>
          <p:nvPr/>
        </p:nvSpPr>
        <p:spPr>
          <a:xfrm>
            <a:off x="10544179" y="7925"/>
            <a:ext cx="1656736" cy="369332"/>
          </a:xfrm>
          <a:prstGeom prst="rect">
            <a:avLst/>
          </a:prstGeom>
          <a:noFill/>
        </p:spPr>
        <p:txBody>
          <a:bodyPr wrap="none" rtlCol="0">
            <a:spAutoFit/>
          </a:bodyPr>
          <a:lstStyle/>
          <a:p>
            <a:r>
              <a:rPr lang="sv-SE" dirty="0"/>
              <a:t>Bilaga 2 sid 2(2)</a:t>
            </a:r>
          </a:p>
        </p:txBody>
      </p:sp>
    </p:spTree>
    <p:extLst>
      <p:ext uri="{BB962C8B-B14F-4D97-AF65-F5344CB8AC3E}">
        <p14:creationId xmlns:p14="http://schemas.microsoft.com/office/powerpoint/2010/main" val="1580164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Budgetförslag verksamhetsåret 2024</a:t>
            </a:r>
          </a:p>
        </p:txBody>
      </p:sp>
      <p:grpSp>
        <p:nvGrpSpPr>
          <p:cNvPr id="13" name="Grupp 12"/>
          <p:cNvGrpSpPr/>
          <p:nvPr/>
        </p:nvGrpSpPr>
        <p:grpSpPr>
          <a:xfrm>
            <a:off x="8885774" y="3812593"/>
            <a:ext cx="2967244" cy="1200329"/>
            <a:chOff x="8164445" y="3982340"/>
            <a:chExt cx="3376276" cy="1200329"/>
          </a:xfrm>
        </p:grpSpPr>
        <p:sp>
          <p:nvSpPr>
            <p:cNvPr id="10" name="textruta 9"/>
            <p:cNvSpPr txBox="1"/>
            <p:nvPr/>
          </p:nvSpPr>
          <p:spPr>
            <a:xfrm>
              <a:off x="8532602" y="3982340"/>
              <a:ext cx="3008119" cy="1200329"/>
            </a:xfrm>
            <a:prstGeom prst="rect">
              <a:avLst/>
            </a:prstGeom>
            <a:noFill/>
            <a:ln>
              <a:solidFill>
                <a:schemeClr val="tx1">
                  <a:lumMod val="85000"/>
                  <a:lumOff val="15000"/>
                </a:schemeClr>
              </a:solidFill>
            </a:ln>
          </p:spPr>
          <p:txBody>
            <a:bodyPr wrap="square" rtlCol="0">
              <a:spAutoFit/>
            </a:bodyPr>
            <a:lstStyle/>
            <a:p>
              <a:r>
                <a:rPr lang="sv-SE" dirty="0"/>
                <a:t>Varav ca. </a:t>
              </a:r>
            </a:p>
            <a:p>
              <a:pPr marL="285750" indent="-285750">
                <a:buFont typeface="Arial" panose="020B0604020202020204" pitchFamily="34" charset="0"/>
                <a:buChar char="•"/>
              </a:pPr>
              <a:r>
                <a:rPr lang="sv-SE" dirty="0"/>
                <a:t>Tankrengöring 10 tkr</a:t>
              </a:r>
            </a:p>
            <a:p>
              <a:pPr marL="285750" indent="-285750">
                <a:buFont typeface="Arial" panose="020B0604020202020204" pitchFamily="34" charset="0"/>
                <a:buChar char="•"/>
              </a:pPr>
              <a:r>
                <a:rPr lang="sv-SE" dirty="0"/>
                <a:t>Hydropress 20 tkr</a:t>
              </a:r>
            </a:p>
            <a:p>
              <a:pPr marL="285750" indent="-285750">
                <a:buFont typeface="Arial" panose="020B0604020202020204" pitchFamily="34" charset="0"/>
                <a:buChar char="•"/>
              </a:pPr>
              <a:r>
                <a:rPr lang="sv-SE" dirty="0"/>
                <a:t>Vattenprover 5 tkr</a:t>
              </a:r>
            </a:p>
          </p:txBody>
        </p:sp>
        <p:cxnSp>
          <p:nvCxnSpPr>
            <p:cNvPr id="12" name="Rak koppling 11"/>
            <p:cNvCxnSpPr>
              <a:stCxn id="9" idx="6"/>
              <a:endCxn id="10" idx="1"/>
            </p:cNvCxnSpPr>
            <p:nvPr/>
          </p:nvCxnSpPr>
          <p:spPr>
            <a:xfrm>
              <a:off x="8164445" y="3982340"/>
              <a:ext cx="368157" cy="600165"/>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pic>
        <p:nvPicPr>
          <p:cNvPr id="3" name="Bildobjekt 2"/>
          <p:cNvPicPr>
            <a:picLocks noChangeAspect="1"/>
          </p:cNvPicPr>
          <p:nvPr/>
        </p:nvPicPr>
        <p:blipFill>
          <a:blip r:embed="rId3"/>
          <a:stretch>
            <a:fillRect/>
          </a:stretch>
        </p:blipFill>
        <p:spPr>
          <a:xfrm>
            <a:off x="946758" y="1663602"/>
            <a:ext cx="7784004" cy="1596719"/>
          </a:xfrm>
          <a:prstGeom prst="rect">
            <a:avLst/>
          </a:prstGeom>
        </p:spPr>
      </p:pic>
      <p:pic>
        <p:nvPicPr>
          <p:cNvPr id="4" name="Bildobjekt 3"/>
          <p:cNvPicPr>
            <a:picLocks noChangeAspect="1"/>
          </p:cNvPicPr>
          <p:nvPr/>
        </p:nvPicPr>
        <p:blipFill>
          <a:blip r:embed="rId4"/>
          <a:stretch>
            <a:fillRect/>
          </a:stretch>
        </p:blipFill>
        <p:spPr>
          <a:xfrm>
            <a:off x="946758" y="3335216"/>
            <a:ext cx="7784004" cy="2824964"/>
          </a:xfrm>
          <a:prstGeom prst="rect">
            <a:avLst/>
          </a:prstGeom>
        </p:spPr>
      </p:pic>
      <p:sp>
        <p:nvSpPr>
          <p:cNvPr id="9" name="Ellips 8"/>
          <p:cNvSpPr/>
          <p:nvPr/>
        </p:nvSpPr>
        <p:spPr>
          <a:xfrm>
            <a:off x="7988897" y="3634578"/>
            <a:ext cx="896877" cy="35603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TextBox 10">
            <a:extLst>
              <a:ext uri="{FF2B5EF4-FFF2-40B4-BE49-F238E27FC236}">
                <a16:creationId xmlns:a16="http://schemas.microsoft.com/office/drawing/2014/main" id="{C5F3DD9E-E882-4421-8448-05A2FBC01A10}"/>
              </a:ext>
            </a:extLst>
          </p:cNvPr>
          <p:cNvSpPr txBox="1"/>
          <p:nvPr/>
        </p:nvSpPr>
        <p:spPr>
          <a:xfrm>
            <a:off x="10544179" y="7925"/>
            <a:ext cx="1656736" cy="369332"/>
          </a:xfrm>
          <a:prstGeom prst="rect">
            <a:avLst/>
          </a:prstGeom>
          <a:noFill/>
        </p:spPr>
        <p:txBody>
          <a:bodyPr wrap="none" rtlCol="0">
            <a:spAutoFit/>
          </a:bodyPr>
          <a:lstStyle/>
          <a:p>
            <a:r>
              <a:rPr lang="sv-SE" dirty="0"/>
              <a:t>Bilaga 3 sid 1(2)</a:t>
            </a:r>
          </a:p>
        </p:txBody>
      </p:sp>
    </p:spTree>
    <p:extLst>
      <p:ext uri="{BB962C8B-B14F-4D97-AF65-F5344CB8AC3E}">
        <p14:creationId xmlns:p14="http://schemas.microsoft.com/office/powerpoint/2010/main" val="204403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Budgetförslag verksamhetsåret 2024</a:t>
            </a:r>
          </a:p>
        </p:txBody>
      </p:sp>
      <p:pic>
        <p:nvPicPr>
          <p:cNvPr id="5" name="Platshållare för innehåll 4"/>
          <p:cNvPicPr>
            <a:picLocks noGrp="1" noChangeAspect="1"/>
          </p:cNvPicPr>
          <p:nvPr>
            <p:ph idx="1"/>
          </p:nvPr>
        </p:nvPicPr>
        <p:blipFill>
          <a:blip r:embed="rId2"/>
          <a:stretch>
            <a:fillRect/>
          </a:stretch>
        </p:blipFill>
        <p:spPr>
          <a:xfrm>
            <a:off x="1420495" y="2538848"/>
            <a:ext cx="9351009" cy="1549279"/>
          </a:xfrm>
          <a:prstGeom prst="rect">
            <a:avLst/>
          </a:prstGeom>
        </p:spPr>
      </p:pic>
      <p:sp>
        <p:nvSpPr>
          <p:cNvPr id="4" name="TextBox 3">
            <a:extLst>
              <a:ext uri="{FF2B5EF4-FFF2-40B4-BE49-F238E27FC236}">
                <a16:creationId xmlns:a16="http://schemas.microsoft.com/office/drawing/2014/main" id="{E1A8FC38-5432-428E-B056-79CBF62B6CB4}"/>
              </a:ext>
            </a:extLst>
          </p:cNvPr>
          <p:cNvSpPr txBox="1"/>
          <p:nvPr/>
        </p:nvSpPr>
        <p:spPr>
          <a:xfrm>
            <a:off x="10544179" y="7925"/>
            <a:ext cx="1656736" cy="369332"/>
          </a:xfrm>
          <a:prstGeom prst="rect">
            <a:avLst/>
          </a:prstGeom>
          <a:noFill/>
        </p:spPr>
        <p:txBody>
          <a:bodyPr wrap="none" rtlCol="0">
            <a:spAutoFit/>
          </a:bodyPr>
          <a:lstStyle/>
          <a:p>
            <a:r>
              <a:rPr lang="sv-SE" dirty="0"/>
              <a:t>Bilaga 3 sid 2(2)</a:t>
            </a:r>
          </a:p>
        </p:txBody>
      </p:sp>
    </p:spTree>
    <p:extLst>
      <p:ext uri="{BB962C8B-B14F-4D97-AF65-F5344CB8AC3E}">
        <p14:creationId xmlns:p14="http://schemas.microsoft.com/office/powerpoint/2010/main" val="160647974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139</Words>
  <Application>Microsoft Office PowerPoint</Application>
  <PresentationFormat>Widescreen</PresentationFormat>
  <Paragraphs>28</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Office-tema</vt:lpstr>
      <vt:lpstr>Ekonomi</vt:lpstr>
      <vt:lpstr>Resultat verksamhetsåret 2023</vt:lpstr>
      <vt:lpstr>Resultat verksamhetsåret 2023</vt:lpstr>
      <vt:lpstr>Budgetförslag verksamhetsåret 2024</vt:lpstr>
      <vt:lpstr>Budgetförslag verksamhetsåret 2024</vt:lpstr>
    </vt:vector>
  </TitlesOfParts>
  <Company>Migrationsverket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dc:title>
  <dc:creator>Marcus Karlsson</dc:creator>
  <cp:lastModifiedBy>Peter Carling</cp:lastModifiedBy>
  <cp:revision>34</cp:revision>
  <dcterms:created xsi:type="dcterms:W3CDTF">2021-06-09T18:27:23Z</dcterms:created>
  <dcterms:modified xsi:type="dcterms:W3CDTF">2024-06-30T14:44:57Z</dcterms:modified>
</cp:coreProperties>
</file>